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99" r:id="rId4"/>
    <p:sldId id="257" r:id="rId5"/>
    <p:sldId id="261" r:id="rId6"/>
    <p:sldId id="301" r:id="rId7"/>
    <p:sldId id="274" r:id="rId8"/>
    <p:sldId id="275" r:id="rId9"/>
    <p:sldId id="276" r:id="rId10"/>
    <p:sldId id="279" r:id="rId11"/>
    <p:sldId id="280" r:id="rId12"/>
    <p:sldId id="268" r:id="rId13"/>
    <p:sldId id="287" r:id="rId14"/>
    <p:sldId id="291" r:id="rId15"/>
    <p:sldId id="259" r:id="rId16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8"/>
    <p:restoredTop sz="79381" autoAdjust="0"/>
  </p:normalViewPr>
  <p:slideViewPr>
    <p:cSldViewPr snapToGrid="0" snapToObjects="1">
      <p:cViewPr>
        <p:scale>
          <a:sx n="100" d="100"/>
          <a:sy n="100" d="100"/>
        </p:scale>
        <p:origin x="120" y="-2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D1257-F769-4613-B2F6-DC7E6ABC8916}" type="datetimeFigureOut">
              <a:rPr lang="en-US" smtClean="0"/>
              <a:t>1/31/17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0C279-EB3B-407A-BA9A-A607850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5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1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51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01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high surface area per unit mass (1-100g/m²)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0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high surface area per unit mass (1-100g/m²)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0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2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C279-EB3B-407A-BA9A-A607850699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avni elem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048"/>
            <a:ext cx="8458200" cy="3994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7090"/>
            <a:ext cx="6060809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54955"/>
            <a:ext cx="6060809" cy="53213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5AC8-6785-D744-8340-666271B8EDB3}" type="datetimeFigureOut">
              <a:rPr lang="en-US" smtClean="0"/>
              <a:t>1/31/17</a:t>
            </a:fld>
            <a:endParaRPr lang="en-US" dirty="0"/>
          </a:p>
        </p:txBody>
      </p:sp>
      <p:pic>
        <p:nvPicPr>
          <p:cNvPr id="13" name="Picture 12" descr="popravek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5"/>
          <a:stretch/>
        </p:blipFill>
        <p:spPr>
          <a:xfrm>
            <a:off x="685800" y="214078"/>
            <a:ext cx="6060809" cy="1789920"/>
          </a:xfrm>
          <a:prstGeom prst="rect">
            <a:avLst/>
          </a:prstGeom>
        </p:spPr>
      </p:pic>
      <p:pic>
        <p:nvPicPr>
          <p:cNvPr id="14" name="Picture 13" descr="popravek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0"/>
          <a:stretch/>
        </p:blipFill>
        <p:spPr>
          <a:xfrm>
            <a:off x="2590800" y="5990596"/>
            <a:ext cx="6060809" cy="73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3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5AC8-6785-D744-8340-666271B8EDB3}" type="datetimeFigureOut">
              <a:rPr lang="en-US" smtClean="0"/>
              <a:t>1/31/17</a:t>
            </a:fld>
            <a:endParaRPr lang="en-US"/>
          </a:p>
        </p:txBody>
      </p:sp>
      <p:pic>
        <p:nvPicPr>
          <p:cNvPr id="7" name="Picture 6" descr="pomozni eleme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8"/>
          <a:stretch/>
        </p:blipFill>
        <p:spPr>
          <a:xfrm>
            <a:off x="0" y="1143000"/>
            <a:ext cx="9144000" cy="562082"/>
          </a:xfrm>
          <a:prstGeom prst="rect">
            <a:avLst/>
          </a:prstGeom>
        </p:spPr>
      </p:pic>
      <p:pic>
        <p:nvPicPr>
          <p:cNvPr id="6" name="Picture 5" descr="popravek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5"/>
          <a:stretch/>
        </p:blipFill>
        <p:spPr>
          <a:xfrm>
            <a:off x="43795" y="6126162"/>
            <a:ext cx="2478057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6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50321"/>
            <a:ext cx="7772400" cy="6802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39419"/>
            <a:ext cx="49419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5AC8-6785-D744-8340-666271B8EDB3}" type="datetimeFigureOut">
              <a:rPr lang="en-US" smtClean="0"/>
              <a:t>1/31/17</a:t>
            </a:fld>
            <a:endParaRPr lang="en-US"/>
          </a:p>
        </p:txBody>
      </p:sp>
      <p:pic>
        <p:nvPicPr>
          <p:cNvPr id="9" name="Picture 8" descr="pomozni eleme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8"/>
          <a:stretch/>
        </p:blipFill>
        <p:spPr>
          <a:xfrm>
            <a:off x="0" y="4230583"/>
            <a:ext cx="9144000" cy="562082"/>
          </a:xfrm>
          <a:prstGeom prst="rect">
            <a:avLst/>
          </a:prstGeom>
        </p:spPr>
      </p:pic>
      <p:pic>
        <p:nvPicPr>
          <p:cNvPr id="6" name="Picture 5" descr="popravek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5"/>
          <a:stretch/>
        </p:blipFill>
        <p:spPr>
          <a:xfrm>
            <a:off x="43795" y="6126162"/>
            <a:ext cx="2478057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6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5082"/>
            <a:ext cx="5149340" cy="44210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3128" y="1705082"/>
            <a:ext cx="2993672" cy="44210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5AC8-6785-D744-8340-666271B8EDB3}" type="datetimeFigureOut">
              <a:rPr lang="en-US" smtClean="0"/>
              <a:t>1/31/17</a:t>
            </a:fld>
            <a:endParaRPr lang="en-US"/>
          </a:p>
        </p:txBody>
      </p:sp>
      <p:pic>
        <p:nvPicPr>
          <p:cNvPr id="8" name="Picture 7" descr="pomozni eleme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8"/>
          <a:stretch/>
        </p:blipFill>
        <p:spPr>
          <a:xfrm>
            <a:off x="0" y="1143000"/>
            <a:ext cx="9144000" cy="562082"/>
          </a:xfrm>
          <a:prstGeom prst="rect">
            <a:avLst/>
          </a:prstGeom>
        </p:spPr>
      </p:pic>
      <p:pic>
        <p:nvPicPr>
          <p:cNvPr id="7" name="Picture 6" descr="popravek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5"/>
          <a:stretch/>
        </p:blipFill>
        <p:spPr>
          <a:xfrm>
            <a:off x="43795" y="6126162"/>
            <a:ext cx="2478057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7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5AC8-6785-D744-8340-666271B8EDB3}" type="datetimeFigureOut">
              <a:rPr lang="en-US" smtClean="0"/>
              <a:t>1/31/17</a:t>
            </a:fld>
            <a:endParaRPr lang="en-US"/>
          </a:p>
        </p:txBody>
      </p:sp>
      <p:pic>
        <p:nvPicPr>
          <p:cNvPr id="7" name="Picture 6" descr="pomozni eleme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8"/>
          <a:stretch/>
        </p:blipFill>
        <p:spPr>
          <a:xfrm>
            <a:off x="0" y="1143000"/>
            <a:ext cx="9144000" cy="562082"/>
          </a:xfrm>
          <a:prstGeom prst="rect">
            <a:avLst/>
          </a:prstGeom>
        </p:spPr>
      </p:pic>
      <p:pic>
        <p:nvPicPr>
          <p:cNvPr id="5" name="Picture 4" descr="popravek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5"/>
          <a:stretch/>
        </p:blipFill>
        <p:spPr>
          <a:xfrm>
            <a:off x="43795" y="6126162"/>
            <a:ext cx="2478057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4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mozni eleme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8"/>
          <a:stretch/>
        </p:blipFill>
        <p:spPr>
          <a:xfrm>
            <a:off x="0" y="0"/>
            <a:ext cx="9144000" cy="562082"/>
          </a:xfrm>
          <a:prstGeom prst="rect">
            <a:avLst/>
          </a:prstGeom>
        </p:spPr>
      </p:pic>
      <p:pic>
        <p:nvPicPr>
          <p:cNvPr id="4" name="Picture 3" descr="popravek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5"/>
          <a:stretch/>
        </p:blipFill>
        <p:spPr>
          <a:xfrm>
            <a:off x="43795" y="6126162"/>
            <a:ext cx="2478057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7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971" y="570856"/>
            <a:ext cx="30658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0856"/>
            <a:ext cx="50555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0971" y="1732906"/>
            <a:ext cx="30658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pic>
        <p:nvPicPr>
          <p:cNvPr id="9" name="Picture 8" descr="pomozni eleme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8"/>
          <a:stretch/>
        </p:blipFill>
        <p:spPr>
          <a:xfrm>
            <a:off x="0" y="0"/>
            <a:ext cx="9144000" cy="562082"/>
          </a:xfrm>
          <a:prstGeom prst="rect">
            <a:avLst/>
          </a:prstGeom>
        </p:spPr>
      </p:pic>
      <p:pic>
        <p:nvPicPr>
          <p:cNvPr id="6" name="Picture 5" descr="popravek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5"/>
          <a:stretch/>
        </p:blipFill>
        <p:spPr>
          <a:xfrm>
            <a:off x="43795" y="6126162"/>
            <a:ext cx="2478057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9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for adverti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68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5082"/>
            <a:ext cx="8229600" cy="442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F5AC8-6785-D744-8340-666271B8EDB3}" type="datetimeFigureOut">
              <a:rPr lang="en-US" smtClean="0"/>
              <a:t>1/31/17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6.png"/><Relationship Id="rId5" Type="http://schemas.openxmlformats.org/officeDocument/2006/relationships/image" Target="../media/image15.jpeg"/><Relationship Id="rId6" Type="http://schemas.microsoft.com/office/2007/relationships/hdphoto" Target="../media/hdphoto1.wdp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5.jpeg"/><Relationship Id="rId5" Type="http://schemas.microsoft.com/office/2007/relationships/hdphoto" Target="../media/hdphoto1.wdp"/><Relationship Id="rId6" Type="http://schemas.openxmlformats.org/officeDocument/2006/relationships/image" Target="../media/image18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png"/><Relationship Id="rId5" Type="http://schemas.openxmlformats.org/officeDocument/2006/relationships/image" Target="../media/image13.jp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1"/>
            <a:ext cx="6060809" cy="1071463"/>
          </a:xfrm>
        </p:spPr>
        <p:txBody>
          <a:bodyPr>
            <a:noAutofit/>
          </a:bodyPr>
          <a:lstStyle/>
          <a:p>
            <a:r>
              <a:rPr lang="en-US" sz="1800" b="1" dirty="0"/>
              <a:t>Potential </a:t>
            </a:r>
            <a:r>
              <a:rPr lang="en-US" sz="1800" b="1" dirty="0" smtClean="0"/>
              <a:t>application </a:t>
            </a:r>
            <a:r>
              <a:rPr lang="en-US" sz="1800" b="1" dirty="0"/>
              <a:t>of </a:t>
            </a:r>
            <a:r>
              <a:rPr lang="en-US" sz="1800" b="1" dirty="0" smtClean="0"/>
              <a:t>electro-hydrodynamic processing </a:t>
            </a:r>
            <a:r>
              <a:rPr lang="en-US" sz="1800" b="1" dirty="0"/>
              <a:t>in paper and board-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Use of cellulosic nanofibers for high performance papermaking products 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35277"/>
            <a:ext cx="7189839" cy="7075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COST Action FP1405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Active and intelligent fibre-based packaging – innovation and market introduction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892777"/>
            <a:ext cx="7189838" cy="707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u="sng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Christian Kossel</a:t>
            </a:r>
            <a:r>
              <a:rPr lang="en-US" sz="20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Adriane </a:t>
            </a:r>
            <a:r>
              <a:rPr lang="en-US" sz="2000" b="1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Cherpinski</a:t>
            </a:r>
            <a:r>
              <a:rPr lang="en-US" sz="20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and Jose M. </a:t>
            </a:r>
            <a:r>
              <a:rPr lang="en-US" sz="2000" b="1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Lagaron</a:t>
            </a:r>
            <a:endParaRPr lang="en-US" sz="2000" b="1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de-DE" sz="16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christian.kossel@ptspaper.de</a:t>
            </a:r>
            <a:endParaRPr lang="en-US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1881842"/>
                  </p:ext>
                </p:extLst>
              </p:nvPr>
            </p:nvGraphicFramePr>
            <p:xfrm>
              <a:off x="4566492" y="2960105"/>
              <a:ext cx="4120308" cy="2599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0154"/>
                    <a:gridCol w="2060154"/>
                  </a:tblGrid>
                  <a:tr h="31047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Parameters LE-10</a:t>
                          </a:r>
                          <a:r>
                            <a:rPr lang="en-GB" sz="2000" b="1" kern="1200" baseline="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PVOH on paper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9331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800" b="0" i="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V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[ml/h]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syringe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[mm]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          [kV]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rpm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collector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</a:t>
                          </a:r>
                          <a:r>
                            <a:rPr lang="de-DE" baseline="-25000" dirty="0" smtClean="0"/>
                            <a:t>c</a:t>
                          </a:r>
                          <a:r>
                            <a:rPr lang="de-DE" dirty="0" smtClean="0"/>
                            <a:t>          [mm]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lang="en-GB" sz="1800" kern="1200" baseline="-250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Spinning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[h]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1881842"/>
                  </p:ext>
                </p:extLst>
              </p:nvPr>
            </p:nvGraphicFramePr>
            <p:xfrm>
              <a:off x="4566492" y="2960105"/>
              <a:ext cx="4120308" cy="2599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0154"/>
                    <a:gridCol w="2060154"/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Parameters LE-10</a:t>
                          </a:r>
                          <a:r>
                            <a:rPr lang="en-GB" sz="2000" b="1" kern="1200" baseline="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PVOH on paper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43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14754" r="-100000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syringe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[mm]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          [kV]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rpm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collector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</a:t>
                          </a:r>
                          <a:r>
                            <a:rPr lang="de-DE" baseline="-25000" dirty="0" smtClean="0"/>
                            <a:t>c</a:t>
                          </a:r>
                          <a:r>
                            <a:rPr lang="de-DE" dirty="0" smtClean="0"/>
                            <a:t>          [mm]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lang="en-GB" sz="1800" kern="1200" baseline="-250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Spinning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[h]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PVOH - CNC </a:t>
            </a:r>
            <a:r>
              <a:rPr lang="es-ES_tradnl" dirty="0"/>
              <a:t>solution on paper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000" dirty="0"/>
              <a:t>After settings </a:t>
            </a:r>
            <a:r>
              <a:rPr lang="es-ES_tradnl" sz="2000" dirty="0" err="1"/>
              <a:t>the</a:t>
            </a:r>
            <a:r>
              <a:rPr lang="es-ES_tradnl" sz="2000" dirty="0"/>
              <a:t> </a:t>
            </a:r>
            <a:r>
              <a:rPr lang="es-ES_tradnl" sz="2000" dirty="0" err="1" smtClean="0"/>
              <a:t>parameters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for</a:t>
            </a:r>
            <a:r>
              <a:rPr lang="es-ES_tradnl" sz="2000" dirty="0" smtClean="0"/>
              <a:t> </a:t>
            </a:r>
            <a:r>
              <a:rPr lang="es-ES_tradnl" sz="2000" dirty="0"/>
              <a:t>PVOH </a:t>
            </a:r>
            <a:r>
              <a:rPr lang="es-ES_tradnl" sz="2000" dirty="0" err="1" smtClean="0"/>
              <a:t>solutions</a:t>
            </a:r>
            <a:r>
              <a:rPr lang="es-ES_tradnl" sz="2000" dirty="0" smtClean="0"/>
              <a:t> </a:t>
            </a:r>
            <a:r>
              <a:rPr lang="es-ES_tradnl" sz="2000" b="1" dirty="0"/>
              <a:t>1wt/wt%</a:t>
            </a:r>
            <a:r>
              <a:rPr lang="es-ES_tradnl" sz="2000" dirty="0"/>
              <a:t> </a:t>
            </a:r>
            <a:r>
              <a:rPr lang="es-ES_tradnl" sz="2000" dirty="0" smtClean="0"/>
              <a:t>of CNC </a:t>
            </a:r>
            <a:r>
              <a:rPr lang="es-ES_tradnl" sz="2000" dirty="0" err="1" smtClean="0"/>
              <a:t>were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added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over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uncoated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paper</a:t>
            </a:r>
            <a:endParaRPr lang="en-US" sz="2000" dirty="0"/>
          </a:p>
          <a:p>
            <a:pPr marL="0" indent="0">
              <a:buNone/>
            </a:pPr>
            <a:r>
              <a:rPr lang="es-ES_tradnl" sz="2000" dirty="0"/>
              <a:t>The paper </a:t>
            </a:r>
            <a:r>
              <a:rPr lang="es-ES_tradnl" sz="2000" dirty="0" err="1"/>
              <a:t>itself</a:t>
            </a:r>
            <a:r>
              <a:rPr lang="es-ES_tradnl" sz="2000" dirty="0"/>
              <a:t> </a:t>
            </a:r>
            <a:r>
              <a:rPr lang="es-ES_tradnl" sz="2000" dirty="0" err="1" smtClean="0"/>
              <a:t>had</a:t>
            </a:r>
            <a:r>
              <a:rPr lang="es-ES_tradnl" sz="2000" dirty="0" smtClean="0"/>
              <a:t> a </a:t>
            </a:r>
            <a:r>
              <a:rPr lang="es-ES_tradnl" sz="2000" dirty="0"/>
              <a:t>grammage of 120g/m² </a:t>
            </a:r>
            <a:r>
              <a:rPr lang="es-ES_tradnl" sz="2000" dirty="0" smtClean="0"/>
              <a:t>and </a:t>
            </a:r>
            <a:r>
              <a:rPr lang="es-ES_tradnl" sz="2000" dirty="0" err="1" smtClean="0"/>
              <a:t>an</a:t>
            </a:r>
            <a:r>
              <a:rPr lang="es-ES_tradnl" sz="2000" dirty="0" smtClean="0"/>
              <a:t> </a:t>
            </a:r>
            <a:r>
              <a:rPr lang="es-ES_tradnl" sz="2000" dirty="0"/>
              <a:t>A4 </a:t>
            </a:r>
            <a:r>
              <a:rPr lang="es-ES_tradnl" sz="2000" dirty="0" err="1" smtClean="0"/>
              <a:t>shape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Grafik 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60105"/>
            <a:ext cx="3784294" cy="255253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629399" y="3371850"/>
            <a:ext cx="2057402" cy="214078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Results will be published in scientific papers (first quarter 2017)  before being accessible to the public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2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dirty="0" smtClean="0"/>
              <a:t>PVOH - CNC - PHB on </a:t>
            </a:r>
            <a:r>
              <a:rPr lang="es-ES_tradnl" dirty="0"/>
              <a:t>paper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000" dirty="0" smtClean="0"/>
              <a:t>A PHB </a:t>
            </a:r>
            <a:r>
              <a:rPr lang="es-ES_tradnl" sz="2000" dirty="0" err="1" smtClean="0"/>
              <a:t>coating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was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added</a:t>
            </a:r>
            <a:r>
              <a:rPr lang="es-ES_tradnl" sz="2000" dirty="0" smtClean="0"/>
              <a:t> as </a:t>
            </a:r>
            <a:r>
              <a:rPr lang="es-ES_tradnl" sz="2000" dirty="0" err="1" smtClean="0"/>
              <a:t>an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additional</a:t>
            </a:r>
            <a:r>
              <a:rPr lang="es-ES_tradnl" sz="2000" dirty="0" smtClean="0"/>
              <a:t>  </a:t>
            </a:r>
            <a:r>
              <a:rPr lang="es-ES_tradnl" sz="2000" dirty="0" err="1"/>
              <a:t>hydrophobic</a:t>
            </a:r>
            <a:r>
              <a:rPr lang="es-ES_tradnl" sz="2000" dirty="0"/>
              <a:t> </a:t>
            </a:r>
            <a:r>
              <a:rPr lang="es-ES_tradnl" sz="2000" dirty="0" err="1" smtClean="0"/>
              <a:t>layer</a:t>
            </a:r>
            <a:r>
              <a:rPr lang="es-ES_tradnl" sz="2000" dirty="0"/>
              <a:t> </a:t>
            </a:r>
            <a:r>
              <a:rPr lang="es-ES_tradnl" sz="2000" dirty="0" err="1" smtClean="0"/>
              <a:t>on</a:t>
            </a:r>
            <a:r>
              <a:rPr lang="es-ES_tradnl" sz="2000" dirty="0" smtClean="0"/>
              <a:t> a PVOH+CNC </a:t>
            </a:r>
            <a:r>
              <a:rPr lang="es-ES_tradnl" sz="2000" dirty="0" err="1" smtClean="0"/>
              <a:t>precoated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paper</a:t>
            </a:r>
            <a:endParaRPr lang="en-US" sz="2000" dirty="0"/>
          </a:p>
        </p:txBody>
      </p:sp>
      <p:pic>
        <p:nvPicPr>
          <p:cNvPr id="7" name="Grafik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60105"/>
            <a:ext cx="3784294" cy="2552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7552530"/>
                  </p:ext>
                </p:extLst>
              </p:nvPr>
            </p:nvGraphicFramePr>
            <p:xfrm>
              <a:off x="4566492" y="2960105"/>
              <a:ext cx="4120308" cy="2599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0154"/>
                    <a:gridCol w="2060154"/>
                  </a:tblGrid>
                  <a:tr h="31047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Parameters LE-10</a:t>
                          </a:r>
                          <a:r>
                            <a:rPr lang="en-GB" sz="2000" b="1" kern="1200" baseline="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PHB on paper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9331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800" b="0" i="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V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[ml/h]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syringe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[mm]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          [kV]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rpm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collector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</a:t>
                          </a:r>
                          <a:r>
                            <a:rPr lang="de-DE" baseline="-25000" dirty="0" smtClean="0"/>
                            <a:t>c</a:t>
                          </a:r>
                          <a:r>
                            <a:rPr lang="de-DE" dirty="0" smtClean="0"/>
                            <a:t>          [mm]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lang="en-GB" sz="1800" kern="1200" baseline="-250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Spinning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[h]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7552530"/>
                  </p:ext>
                </p:extLst>
              </p:nvPr>
            </p:nvGraphicFramePr>
            <p:xfrm>
              <a:off x="4566492" y="2960105"/>
              <a:ext cx="4120308" cy="2599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0154"/>
                    <a:gridCol w="2060154"/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Parameters LE-10</a:t>
                          </a:r>
                          <a:r>
                            <a:rPr lang="en-GB" sz="2000" b="1" kern="1200" baseline="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PHB on paper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43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114754" r="-100000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syringe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[mm]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          [kV]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rpm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collector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</a:t>
                          </a:r>
                          <a:r>
                            <a:rPr lang="de-DE" baseline="-25000" dirty="0" smtClean="0"/>
                            <a:t>c</a:t>
                          </a:r>
                          <a:r>
                            <a:rPr lang="de-DE" dirty="0" smtClean="0"/>
                            <a:t>          [mm]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lang="en-GB" sz="1800" kern="1200" baseline="-250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Spinning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[h]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hteck 7"/>
          <p:cNvSpPr/>
          <p:nvPr/>
        </p:nvSpPr>
        <p:spPr>
          <a:xfrm>
            <a:off x="6629399" y="3371850"/>
            <a:ext cx="2057402" cy="214078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Results will be published in scientific papers (first quarter 2017)  before being accessible to the public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5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lvl="2" indent="-171450">
              <a:lnSpc>
                <a:spcPct val="110000"/>
              </a:lnSpc>
              <a:spcAft>
                <a:spcPct val="50000"/>
              </a:spcAft>
              <a:buFont typeface="Arial" charset="0"/>
              <a:buChar char="-"/>
            </a:pPr>
            <a:r>
              <a:rPr lang="en-US" sz="2000" dirty="0"/>
              <a:t>Grease resistance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KIT-  Test </a:t>
            </a:r>
            <a:r>
              <a:rPr lang="en-US" sz="2000" dirty="0"/>
              <a:t>according to TAPPI T559 </a:t>
            </a:r>
            <a:endParaRPr lang="en-US" sz="2000" dirty="0" smtClean="0"/>
          </a:p>
          <a:p>
            <a:pPr marL="715963" lvl="2" indent="-171450">
              <a:lnSpc>
                <a:spcPct val="110000"/>
              </a:lnSpc>
              <a:spcAft>
                <a:spcPct val="50000"/>
              </a:spcAft>
              <a:buFont typeface="Arial" charset="0"/>
              <a:buChar char="-"/>
            </a:pPr>
            <a:r>
              <a:rPr lang="en-US" sz="2000" dirty="0" smtClean="0"/>
              <a:t>Water absorptiveness according to Cobb-Test  (ISO 535)</a:t>
            </a:r>
          </a:p>
          <a:p>
            <a:pPr marL="715963" lvl="2" indent="-171450">
              <a:lnSpc>
                <a:spcPct val="110000"/>
              </a:lnSpc>
              <a:spcAft>
                <a:spcPct val="50000"/>
              </a:spcAft>
              <a:buFont typeface="Arial" charset="0"/>
              <a:buChar char="-"/>
            </a:pPr>
            <a:r>
              <a:rPr lang="en-US" sz="2000" dirty="0" smtClean="0"/>
              <a:t>Surface </a:t>
            </a:r>
            <a:r>
              <a:rPr lang="en-US" sz="2000" dirty="0"/>
              <a:t>tension / polarity of surfaces and contact angle according to PTS-PP:103/85</a:t>
            </a:r>
          </a:p>
          <a:p>
            <a:pPr marL="715963" lvl="2" indent="-171450">
              <a:lnSpc>
                <a:spcPct val="110000"/>
              </a:lnSpc>
              <a:spcAft>
                <a:spcPct val="50000"/>
              </a:spcAft>
              <a:buFont typeface="Arial" charset="0"/>
              <a:buChar char="-"/>
            </a:pPr>
            <a:r>
              <a:rPr lang="en-US" sz="2000" dirty="0"/>
              <a:t>Foldability and scoring characteristics according to DIN 55 437-2 	</a:t>
            </a:r>
          </a:p>
          <a:p>
            <a:pPr marL="715963" lvl="2" indent="-171450">
              <a:lnSpc>
                <a:spcPct val="110000"/>
              </a:lnSpc>
              <a:spcAft>
                <a:spcPct val="50000"/>
              </a:spcAft>
              <a:buFont typeface="Arial" charset="0"/>
              <a:buChar char="-"/>
            </a:pPr>
            <a:r>
              <a:rPr lang="en-US" sz="2000" dirty="0"/>
              <a:t>Roughness/permeability meter according to Bendtsen (ISO 8791-2 )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Characterization at PTS 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181098" y="4939610"/>
            <a:ext cx="6667501" cy="92006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1181098" y="5097032"/>
            <a:ext cx="6667501" cy="30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will be published in scientific papers (first quarter 2017)  before being accessible </a:t>
            </a:r>
            <a:r>
              <a:rPr lang="en-US" b="1" dirty="0"/>
              <a:t>to the public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19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509541"/>
              </p:ext>
            </p:extLst>
          </p:nvPr>
        </p:nvGraphicFramePr>
        <p:xfrm>
          <a:off x="347030" y="1818097"/>
          <a:ext cx="6570799" cy="362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80"/>
                <a:gridCol w="1787304"/>
                <a:gridCol w="1830706"/>
                <a:gridCol w="1550709"/>
              </a:tblGrid>
              <a:tr h="333234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E-Spin</a:t>
                      </a:r>
                      <a:r>
                        <a:rPr lang="de-DE" sz="1600" baseline="0" dirty="0" smtClean="0"/>
                        <a:t> coated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outcome</a:t>
                      </a:r>
                      <a:endParaRPr lang="en-US" sz="1600" dirty="0"/>
                    </a:p>
                  </a:txBody>
                  <a:tcPr/>
                </a:tc>
              </a:tr>
              <a:tr h="33323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fiber diameter</a:t>
                      </a:r>
                      <a:endParaRPr lang="en-US" sz="1600" dirty="0"/>
                    </a:p>
                    <a:p>
                      <a:r>
                        <a:rPr lang="en-US" sz="1600" dirty="0" smtClean="0"/>
                        <a:t>and</a:t>
                      </a:r>
                      <a:r>
                        <a:rPr lang="en-US" sz="1600" baseline="0" dirty="0" smtClean="0"/>
                        <a:t> morphology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progress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8316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fiber diameter</a:t>
                      </a:r>
                    </a:p>
                    <a:p>
                      <a:r>
                        <a:rPr lang="en-US" sz="1600" dirty="0" smtClean="0"/>
                        <a:t>and</a:t>
                      </a:r>
                      <a:r>
                        <a:rPr lang="en-US" sz="1600" baseline="0" dirty="0" smtClean="0"/>
                        <a:t> morphology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 progress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32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thermal properties</a:t>
                      </a:r>
                    </a:p>
                    <a:p>
                      <a:r>
                        <a:rPr lang="en-US" sz="1600" dirty="0" smtClean="0"/>
                        <a:t>(crystallization)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 progress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323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WVTR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barrier</a:t>
                      </a:r>
                      <a:r>
                        <a:rPr lang="en-US" sz="1600" baseline="0" dirty="0" smtClean="0"/>
                        <a:t> 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499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OTR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barrier</a:t>
                      </a:r>
                      <a:r>
                        <a:rPr lang="en-US" sz="1600" baseline="0" dirty="0" smtClean="0"/>
                        <a:t>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83308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Aroma </a:t>
                      </a: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barrier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(Limonene)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barrier</a:t>
                      </a:r>
                      <a:r>
                        <a:rPr lang="en-US" sz="1600" baseline="0" dirty="0" smtClean="0"/>
                        <a:t> properties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251520" y="2132856"/>
            <a:ext cx="6658934" cy="30010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7200" y="1705082"/>
            <a:ext cx="8229600" cy="442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sz="2000" dirty="0" smtClean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367226" y="1857482"/>
            <a:ext cx="8229600" cy="442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513" lvl="2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en-US" sz="2000" dirty="0" smtClean="0"/>
              <a:t>	</a:t>
            </a:r>
          </a:p>
          <a:p>
            <a:pPr marL="715963" lvl="2" indent="-171450">
              <a:lnSpc>
                <a:spcPct val="110000"/>
              </a:lnSpc>
              <a:spcAft>
                <a:spcPct val="50000"/>
              </a:spcAft>
              <a:buFont typeface="Arial" charset="0"/>
              <a:buChar char="-"/>
            </a:pPr>
            <a:endParaRPr lang="en-US" sz="2000" dirty="0" smtClean="0"/>
          </a:p>
          <a:p>
            <a:pPr marL="715963" lvl="2" indent="-171450">
              <a:lnSpc>
                <a:spcPct val="110000"/>
              </a:lnSpc>
              <a:spcAft>
                <a:spcPct val="50000"/>
              </a:spcAft>
              <a:buFont typeface="Arial" charset="0"/>
              <a:buChar char="-"/>
            </a:pPr>
            <a:endParaRPr lang="en-US" sz="2000" dirty="0"/>
          </a:p>
          <a:p>
            <a:pPr marL="715963" lvl="2" indent="-171450">
              <a:lnSpc>
                <a:spcPct val="110000"/>
              </a:lnSpc>
              <a:spcAft>
                <a:spcPct val="50000"/>
              </a:spcAft>
              <a:buFont typeface="Arial" charset="0"/>
              <a:buChar char="-"/>
            </a:pPr>
            <a:endParaRPr lang="en-US" sz="2000" dirty="0" smtClean="0"/>
          </a:p>
          <a:p>
            <a:pPr marL="715963" lvl="2" indent="-171450">
              <a:lnSpc>
                <a:spcPct val="110000"/>
              </a:lnSpc>
              <a:spcAft>
                <a:spcPct val="50000"/>
              </a:spcAft>
              <a:buFont typeface="Arial" charset="0"/>
              <a:buChar char="-"/>
            </a:pPr>
            <a:endParaRPr lang="en-US" sz="2000" dirty="0"/>
          </a:p>
          <a:p>
            <a:pPr marL="715963" lvl="2" indent="-171450">
              <a:lnSpc>
                <a:spcPct val="110000"/>
              </a:lnSpc>
              <a:spcAft>
                <a:spcPct val="50000"/>
              </a:spcAft>
              <a:buFont typeface="Arial" charset="0"/>
              <a:buChar char="-"/>
            </a:pPr>
            <a:endParaRPr lang="en-US" sz="2000" dirty="0" smtClean="0"/>
          </a:p>
          <a:p>
            <a:pPr marL="715963" lvl="2" indent="-171450">
              <a:lnSpc>
                <a:spcPct val="110000"/>
              </a:lnSpc>
              <a:spcAft>
                <a:spcPct val="50000"/>
              </a:spcAft>
              <a:buFont typeface="Arial" charset="0"/>
              <a:buChar char="-"/>
            </a:pP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1327"/>
            <a:ext cx="8229600" cy="72112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On-Going </a:t>
            </a:r>
            <a:r>
              <a:rPr lang="en-US" sz="4900" dirty="0" smtClean="0"/>
              <a:t>Work at CSIC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47030" y="5282300"/>
            <a:ext cx="6644320" cy="672920"/>
            <a:chOff x="324657" y="4019550"/>
            <a:chExt cx="8439150" cy="1965128"/>
          </a:xfrm>
        </p:grpSpPr>
        <p:sp>
          <p:nvSpPr>
            <p:cNvPr id="9" name="Rechteck 8"/>
            <p:cNvSpPr/>
            <p:nvPr/>
          </p:nvSpPr>
          <p:spPr>
            <a:xfrm>
              <a:off x="324657" y="4019550"/>
              <a:ext cx="8439150" cy="1965128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24657" y="4054046"/>
              <a:ext cx="8439150" cy="1114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Results will be published in scientific papers (first quarter 2017)  before being accessible </a:t>
              </a:r>
              <a:r>
                <a:rPr lang="en-US" sz="1600" b="1" dirty="0"/>
                <a:t>to the public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818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</a:t>
            </a:r>
            <a:r>
              <a:rPr lang="en-US" dirty="0"/>
              <a:t>f</a:t>
            </a:r>
            <a:r>
              <a:rPr lang="en-US" dirty="0" smtClean="0"/>
              <a:t>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To achieve good results the </a:t>
            </a:r>
            <a:r>
              <a:rPr lang="en-US" sz="2000" b="1" dirty="0"/>
              <a:t>machine parameters </a:t>
            </a:r>
            <a:r>
              <a:rPr lang="en-US" sz="2000" dirty="0"/>
              <a:t>(V̇, V, rpm</a:t>
            </a:r>
            <a:r>
              <a:rPr lang="en-US" sz="2000" dirty="0" smtClean="0"/>
              <a:t>, tip-to collector-distance, </a:t>
            </a:r>
            <a:r>
              <a:rPr lang="en-US" sz="2000" dirty="0" err="1"/>
              <a:t>t</a:t>
            </a:r>
            <a:r>
              <a:rPr lang="en-US" sz="2000" baseline="-25000" dirty="0" err="1"/>
              <a:t>spinning</a:t>
            </a:r>
            <a:r>
              <a:rPr lang="en-US" sz="2000" dirty="0"/>
              <a:t>) as well </a:t>
            </a:r>
            <a:r>
              <a:rPr lang="en-US" sz="2000" dirty="0" smtClean="0"/>
              <a:t>as the </a:t>
            </a:r>
            <a:r>
              <a:rPr lang="en-US" sz="2000" b="1" dirty="0"/>
              <a:t>material parameters </a:t>
            </a:r>
            <a:r>
              <a:rPr lang="en-US" sz="2000" dirty="0" smtClean="0"/>
              <a:t>(viscosity, concentration, MW, surface tension and conductivity) had </a:t>
            </a:r>
            <a:r>
              <a:rPr lang="en-US" sz="2000" dirty="0"/>
              <a:t>to </a:t>
            </a:r>
            <a:r>
              <a:rPr lang="en-US" sz="2000" dirty="0" smtClean="0"/>
              <a:t>be optimized</a:t>
            </a:r>
            <a:endParaRPr lang="en-US" sz="2000" dirty="0"/>
          </a:p>
          <a:p>
            <a:r>
              <a:rPr lang="en-US" sz="2000" dirty="0" smtClean="0"/>
              <a:t>The results suggest </a:t>
            </a:r>
            <a:r>
              <a:rPr lang="en-US" sz="2000" dirty="0"/>
              <a:t>that the use </a:t>
            </a:r>
            <a:r>
              <a:rPr lang="en-US" sz="2000" dirty="0" smtClean="0"/>
              <a:t>of </a:t>
            </a:r>
            <a:r>
              <a:rPr lang="en-US" sz="2000" dirty="0" err="1" smtClean="0"/>
              <a:t>nanocellulose</a:t>
            </a:r>
            <a:r>
              <a:rPr lang="en-US" sz="2000" dirty="0"/>
              <a:t> </a:t>
            </a:r>
            <a:r>
              <a:rPr lang="en-US" sz="2000" dirty="0" smtClean="0"/>
              <a:t> as a filler </a:t>
            </a:r>
            <a:r>
              <a:rPr lang="en-US" sz="2000" dirty="0"/>
              <a:t>in combination with PVOH shows great potential to </a:t>
            </a:r>
            <a:r>
              <a:rPr lang="en-US" sz="2000" dirty="0" smtClean="0"/>
              <a:t>produce fully </a:t>
            </a:r>
            <a:r>
              <a:rPr lang="en-US" sz="2000" dirty="0" err="1" smtClean="0"/>
              <a:t>biobased</a:t>
            </a:r>
            <a:r>
              <a:rPr lang="en-US" sz="2000" dirty="0" smtClean="0"/>
              <a:t> paper with potentially enhanced properties</a:t>
            </a:r>
            <a:endParaRPr lang="en-US" sz="2000" dirty="0"/>
          </a:p>
          <a:p>
            <a:r>
              <a:rPr lang="en-US" sz="2000" dirty="0" smtClean="0"/>
              <a:t>During </a:t>
            </a:r>
            <a:r>
              <a:rPr lang="en-US" sz="2000" dirty="0"/>
              <a:t>my </a:t>
            </a:r>
            <a:r>
              <a:rPr lang="en-US" sz="2000" dirty="0" smtClean="0"/>
              <a:t> STSM at the IATA-CSIC institute in Valencia, </a:t>
            </a:r>
            <a:r>
              <a:rPr lang="en-US" sz="2000" dirty="0"/>
              <a:t>I had the possibility to work in a very positive and productive </a:t>
            </a:r>
            <a:r>
              <a:rPr lang="en-US" sz="2000" dirty="0" smtClean="0"/>
              <a:t>atmosphere. </a:t>
            </a:r>
          </a:p>
          <a:p>
            <a:r>
              <a:rPr lang="en-US" sz="2000" dirty="0"/>
              <a:t>Both institutes, </a:t>
            </a:r>
            <a:r>
              <a:rPr lang="en-US" sz="2000" dirty="0" smtClean="0"/>
              <a:t>IATA-CSIC and PTS, will continue to collaborate on the topic due the synergies generated. </a:t>
            </a:r>
            <a:r>
              <a:rPr lang="en-US" sz="2000" dirty="0"/>
              <a:t>Therefore a long-term collaboration is intended.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2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/>
          </p:cNvSpPr>
          <p:nvPr/>
        </p:nvSpPr>
        <p:spPr bwMode="auto">
          <a:xfrm>
            <a:off x="2985570" y="356266"/>
            <a:ext cx="2519363" cy="288925"/>
          </a:xfrm>
          <a:prstGeom prst="rect">
            <a:avLst/>
          </a:prstGeom>
          <a:solidFill>
            <a:srgbClr val="0B7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of  presentation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59" y="319489"/>
            <a:ext cx="2252204" cy="22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908452" y="313438"/>
            <a:ext cx="307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Christian Kossel</a:t>
            </a:r>
          </a:p>
          <a:p>
            <a:r>
              <a:rPr lang="en-US" dirty="0" smtClean="0"/>
              <a:t>Tel +49 89 / 12146-597</a:t>
            </a:r>
          </a:p>
          <a:p>
            <a:r>
              <a:rPr lang="en-US" dirty="0" smtClean="0"/>
              <a:t>christian.kossel@ptspaper.de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Institutions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9"/>
          <a:stretch/>
        </p:blipFill>
        <p:spPr>
          <a:xfrm>
            <a:off x="373253" y="1858588"/>
            <a:ext cx="8313547" cy="4418592"/>
          </a:xfrm>
        </p:spPr>
      </p:pic>
      <p:pic>
        <p:nvPicPr>
          <p:cNvPr id="1030" name="Picture 6" descr="28. PTS Streicherei Symposium 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22" y="3406988"/>
            <a:ext cx="909755" cy="30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3530600" y="3714750"/>
            <a:ext cx="10160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1765300" y="5289550"/>
            <a:ext cx="101600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10559" r="66179"/>
          <a:stretch/>
        </p:blipFill>
        <p:spPr bwMode="auto">
          <a:xfrm>
            <a:off x="1024731" y="4731542"/>
            <a:ext cx="740569" cy="55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792220" y="3302030"/>
            <a:ext cx="3637280" cy="52322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Home institution:</a:t>
            </a:r>
          </a:p>
          <a:p>
            <a:r>
              <a:rPr lang="en-US" sz="1400" dirty="0" smtClean="0"/>
              <a:t>Papiertechnische Stiftung, Munich, Germany</a:t>
            </a:r>
            <a:endParaRPr lang="en-US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024731" y="5391150"/>
            <a:ext cx="3368040" cy="52322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Hosting institution:</a:t>
            </a:r>
          </a:p>
          <a:p>
            <a:r>
              <a:rPr lang="en-GB" sz="1400" dirty="0" smtClean="0"/>
              <a:t>IATA-CSIC, Valencia, Spain </a:t>
            </a:r>
            <a:endParaRPr lang="en-US" sz="1400" dirty="0"/>
          </a:p>
        </p:txBody>
      </p:sp>
      <p:sp>
        <p:nvSpPr>
          <p:cNvPr id="17" name="Bogen 16"/>
          <p:cNvSpPr/>
          <p:nvPr/>
        </p:nvSpPr>
        <p:spPr>
          <a:xfrm rot="16049748">
            <a:off x="1815680" y="3793094"/>
            <a:ext cx="3644168" cy="3643177"/>
          </a:xfrm>
          <a:prstGeom prst="arc">
            <a:avLst>
              <a:gd name="adj1" fmla="val 16973437"/>
              <a:gd name="adj2" fmla="val 0"/>
            </a:avLst>
          </a:prstGeom>
          <a:ln w="28575"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/>
          <p:cNvSpPr txBox="1"/>
          <p:nvPr/>
        </p:nvSpPr>
        <p:spPr>
          <a:xfrm>
            <a:off x="457200" y="3470335"/>
            <a:ext cx="1818640" cy="52322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Duration:</a:t>
            </a:r>
          </a:p>
          <a:p>
            <a:r>
              <a:rPr lang="en-US" sz="1400" dirty="0" smtClean="0"/>
              <a:t>26- 09-16 -07-10-16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97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u="sng" dirty="0" smtClean="0"/>
              <a:t>Goal </a:t>
            </a:r>
            <a:r>
              <a:rPr lang="en-US" sz="2000" u="sng" dirty="0" smtClean="0"/>
              <a:t>of</a:t>
            </a:r>
            <a:r>
              <a:rPr lang="de-DE" sz="2000" u="sng" dirty="0" smtClean="0"/>
              <a:t> the STSM:</a:t>
            </a:r>
          </a:p>
          <a:p>
            <a:r>
              <a:rPr lang="en-US" sz="2000" dirty="0" smtClean="0"/>
              <a:t>Investigation of different materials and process conditions for producing cellulosic nanofibers by using electro-hydrodynamic processing</a:t>
            </a:r>
            <a:endParaRPr lang="en-US" sz="2000" dirty="0"/>
          </a:p>
          <a:p>
            <a:pPr marL="0" indent="0">
              <a:buNone/>
            </a:pPr>
            <a:r>
              <a:rPr lang="en-US" sz="2000" u="sng" dirty="0" smtClean="0"/>
              <a:t>Advantages </a:t>
            </a:r>
            <a:r>
              <a:rPr lang="en-US" sz="2000" u="sng" dirty="0"/>
              <a:t>of electrospun </a:t>
            </a:r>
            <a:r>
              <a:rPr lang="en-US" sz="2000" u="sng" dirty="0" smtClean="0"/>
              <a:t>fibers:</a:t>
            </a:r>
          </a:p>
          <a:p>
            <a:r>
              <a:rPr lang="en-US" sz="2000" dirty="0" smtClean="0"/>
              <a:t>high surface area per unit mass</a:t>
            </a:r>
          </a:p>
          <a:p>
            <a:r>
              <a:rPr lang="en-US" sz="2000" dirty="0" smtClean="0"/>
              <a:t>high aspect ratio (up to 1000)</a:t>
            </a:r>
          </a:p>
          <a:p>
            <a:r>
              <a:rPr lang="en-US" sz="2000" dirty="0" smtClean="0"/>
              <a:t>high porosity (~90%)</a:t>
            </a:r>
          </a:p>
          <a:p>
            <a:r>
              <a:rPr lang="en-US" sz="2000" dirty="0"/>
              <a:t>lightweight, tuneable pore </a:t>
            </a:r>
            <a:r>
              <a:rPr lang="en-US" sz="2000" dirty="0" smtClean="0"/>
              <a:t>size</a:t>
            </a:r>
          </a:p>
          <a:p>
            <a:r>
              <a:rPr lang="en-US" sz="2000" dirty="0" smtClean="0"/>
              <a:t>submicron </a:t>
            </a:r>
            <a:r>
              <a:rPr lang="en-US" sz="2000" dirty="0"/>
              <a:t>to nanoscale </a:t>
            </a:r>
            <a:r>
              <a:rPr lang="en-US" sz="2000" dirty="0" smtClean="0"/>
              <a:t>diameter</a:t>
            </a:r>
          </a:p>
          <a:p>
            <a:r>
              <a:rPr lang="en-US" sz="2000" dirty="0"/>
              <a:t>high sensitivity to </a:t>
            </a:r>
            <a:r>
              <a:rPr lang="en-US" sz="2000" dirty="0" smtClean="0"/>
              <a:t>changes</a:t>
            </a:r>
          </a:p>
          <a:p>
            <a:pPr marL="0" indent="0">
              <a:buNone/>
            </a:pPr>
            <a:r>
              <a:rPr lang="en-US" sz="2000" dirty="0" smtClean="0"/>
              <a:t>       </a:t>
            </a:r>
            <a:r>
              <a:rPr lang="en-US" sz="2000" dirty="0"/>
              <a:t>in surrounding </a:t>
            </a:r>
            <a:r>
              <a:rPr lang="en-US" sz="2000" dirty="0" smtClean="0"/>
              <a:t>atmosphere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2069"/>
          <a:stretch/>
        </p:blipFill>
        <p:spPr>
          <a:xfrm>
            <a:off x="4693184" y="3095733"/>
            <a:ext cx="3910989" cy="250161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81319" y="5459632"/>
            <a:ext cx="267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Haoyi Li </a:t>
            </a:r>
            <a:r>
              <a:rPr lang="en-US" sz="1200" dirty="0" smtClean="0"/>
              <a:t>et al. 2016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4"/>
          <a:stretch/>
        </p:blipFill>
        <p:spPr>
          <a:xfrm>
            <a:off x="457200" y="1705082"/>
            <a:ext cx="4500303" cy="23430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 - Spinning technique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14374" y="1705082"/>
            <a:ext cx="4114800" cy="4421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Electrical </a:t>
            </a:r>
            <a:r>
              <a:rPr lang="en-US" sz="2000" dirty="0"/>
              <a:t>potential </a:t>
            </a:r>
            <a:r>
              <a:rPr lang="en-US" sz="2000" dirty="0" smtClean="0"/>
              <a:t>(10– 50 </a:t>
            </a:r>
            <a:r>
              <a:rPr lang="en-US" sz="2000" dirty="0"/>
              <a:t>kV) is applied </a:t>
            </a:r>
            <a:endParaRPr lang="en-US" sz="2000" dirty="0" smtClean="0"/>
          </a:p>
          <a:p>
            <a:r>
              <a:rPr lang="en-US" sz="2000" dirty="0" smtClean="0"/>
              <a:t>Pendant </a:t>
            </a:r>
            <a:r>
              <a:rPr lang="en-US" sz="2000" dirty="0"/>
              <a:t>drop </a:t>
            </a:r>
            <a:r>
              <a:rPr lang="en-US" sz="2000" dirty="0" smtClean="0"/>
              <a:t>becomes </a:t>
            </a:r>
            <a:r>
              <a:rPr lang="en-US" sz="2000" dirty="0"/>
              <a:t>highly </a:t>
            </a:r>
            <a:r>
              <a:rPr lang="en-US" sz="2000" dirty="0" smtClean="0"/>
              <a:t>electrified resulting </a:t>
            </a:r>
            <a:r>
              <a:rPr lang="en-US" sz="2000" dirty="0"/>
              <a:t>in the deformation of </a:t>
            </a:r>
            <a:r>
              <a:rPr lang="en-US" sz="2000" dirty="0" smtClean="0"/>
              <a:t>liquid drops 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Taylor cone</a:t>
            </a:r>
          </a:p>
          <a:p>
            <a:r>
              <a:rPr lang="en-US" sz="2000" dirty="0" smtClean="0"/>
              <a:t>Voltage reaching a </a:t>
            </a:r>
            <a:r>
              <a:rPr lang="en-US" sz="2000" dirty="0"/>
              <a:t>critical </a:t>
            </a:r>
            <a:r>
              <a:rPr lang="en-US" sz="2000" dirty="0" smtClean="0"/>
              <a:t>value: the </a:t>
            </a:r>
            <a:r>
              <a:rPr lang="en-US" sz="2000" dirty="0"/>
              <a:t>electrostatic repulsion forces prevail over the </a:t>
            </a:r>
            <a:r>
              <a:rPr lang="en-US" sz="2000" dirty="0" smtClean="0"/>
              <a:t>solution surface </a:t>
            </a:r>
            <a:r>
              <a:rPr lang="en-US" sz="2000" dirty="0"/>
              <a:t>tension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Jet ejection to collector</a:t>
            </a:r>
          </a:p>
          <a:p>
            <a:r>
              <a:rPr lang="en-US" sz="2000" dirty="0" smtClean="0"/>
              <a:t>The jet becomes thinner in air </a:t>
            </a:r>
            <a:r>
              <a:rPr lang="en-US" sz="2000" dirty="0"/>
              <a:t>due to fibre </a:t>
            </a:r>
            <a:r>
              <a:rPr lang="en-US" sz="2000" dirty="0" smtClean="0"/>
              <a:t>elongation and </a:t>
            </a:r>
            <a:r>
              <a:rPr lang="en-US" sz="2000" dirty="0"/>
              <a:t>solvent evaporation. </a:t>
            </a:r>
            <a:endParaRPr lang="en-US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00050" y="2380744"/>
            <a:ext cx="895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Flowrate V̇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00050" y="3260095"/>
            <a:ext cx="170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Voltage [V]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2768600" y="3359150"/>
            <a:ext cx="6350" cy="6159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2825750" y="3489325"/>
            <a:ext cx="6350" cy="355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2876550" y="3565525"/>
            <a:ext cx="6350" cy="2032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070100" y="3612520"/>
            <a:ext cx="170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Current [I]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8" name="Gerade Verbindung 27"/>
          <p:cNvCxnSpPr/>
          <p:nvPr/>
        </p:nvCxnSpPr>
        <p:spPr>
          <a:xfrm flipH="1">
            <a:off x="1898650" y="2254766"/>
            <a:ext cx="97155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987550" y="2030626"/>
            <a:ext cx="387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d</a:t>
            </a:r>
            <a:r>
              <a:rPr lang="de-DE" sz="1100" baseline="-25000" dirty="0" smtClean="0">
                <a:solidFill>
                  <a:srgbClr val="FF0000"/>
                </a:solidFill>
              </a:rPr>
              <a:t>c</a:t>
            </a:r>
            <a:endParaRPr lang="en-US" sz="1100" baseline="-25000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15925" y="3687022"/>
            <a:ext cx="170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Electric field</a:t>
            </a:r>
          </a:p>
          <a:p>
            <a:r>
              <a:rPr lang="de-DE" sz="1100" dirty="0" smtClean="0">
                <a:solidFill>
                  <a:srgbClr val="FF0000"/>
                </a:solidFill>
              </a:rPr>
              <a:t>E</a:t>
            </a:r>
            <a:r>
              <a:rPr lang="de-DE" sz="1100" baseline="-25000" dirty="0" smtClean="0">
                <a:solidFill>
                  <a:srgbClr val="FF0000"/>
                </a:solidFill>
              </a:rPr>
              <a:t>∞</a:t>
            </a:r>
            <a:r>
              <a:rPr lang="de-DE" sz="1100" dirty="0" smtClean="0">
                <a:solidFill>
                  <a:srgbClr val="FF0000"/>
                </a:solidFill>
              </a:rPr>
              <a:t>=V/d</a:t>
            </a:r>
            <a:r>
              <a:rPr lang="de-DE" sz="1100" baseline="-25000" dirty="0" smtClean="0">
                <a:solidFill>
                  <a:srgbClr val="FF0000"/>
                </a:solidFill>
              </a:rPr>
              <a:t>c</a:t>
            </a:r>
            <a:endParaRPr lang="en-US" sz="1100" baseline="-25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9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Two different </a:t>
            </a:r>
            <a:r>
              <a:rPr lang="en-US" sz="2000" dirty="0"/>
              <a:t>types of </a:t>
            </a:r>
            <a:r>
              <a:rPr lang="en-US" sz="2000" b="1" dirty="0"/>
              <a:t>PVOH</a:t>
            </a:r>
            <a:r>
              <a:rPr lang="en-US" sz="2000" dirty="0"/>
              <a:t> </a:t>
            </a:r>
            <a:r>
              <a:rPr lang="en-US" sz="2000" dirty="0" smtClean="0"/>
              <a:t>were </a:t>
            </a:r>
            <a:r>
              <a:rPr lang="en-US" sz="2000" dirty="0"/>
              <a:t>used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concentration of PVOH </a:t>
            </a:r>
            <a:r>
              <a:rPr lang="en-US" sz="2000" dirty="0" smtClean="0"/>
              <a:t>was </a:t>
            </a:r>
            <a:r>
              <a:rPr lang="en-US" sz="2000" b="1" dirty="0" smtClean="0"/>
              <a:t>12 </a:t>
            </a:r>
            <a:r>
              <a:rPr lang="en-US" sz="2000" b="1" dirty="0" err="1" smtClean="0"/>
              <a:t>wt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wt</a:t>
            </a:r>
            <a:r>
              <a:rPr lang="en-US" sz="2000" b="1" dirty="0" smtClean="0"/>
              <a:t> %</a:t>
            </a:r>
            <a:r>
              <a:rPr lang="en-US" sz="2000" dirty="0" smtClean="0"/>
              <a:t>, dissolved </a:t>
            </a:r>
            <a:r>
              <a:rPr lang="en-US" sz="2000" dirty="0"/>
              <a:t>using a magnetic stirrer at 75°C for 24h. 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viscosit</a:t>
            </a:r>
            <a:r>
              <a:rPr lang="en-US" sz="2000" dirty="0" smtClean="0"/>
              <a:t>y</a:t>
            </a:r>
            <a:r>
              <a:rPr lang="en-US" sz="2000" dirty="0"/>
              <a:t>, </a:t>
            </a:r>
            <a:r>
              <a:rPr lang="en-US" sz="2000" b="1" dirty="0"/>
              <a:t>surface tension</a:t>
            </a:r>
            <a:r>
              <a:rPr lang="en-US" sz="2000" dirty="0"/>
              <a:t> and the </a:t>
            </a:r>
            <a:r>
              <a:rPr lang="en-US" sz="2000" b="1" dirty="0"/>
              <a:t>conductivity</a:t>
            </a:r>
            <a:r>
              <a:rPr lang="en-US" sz="2000" dirty="0"/>
              <a:t> </a:t>
            </a:r>
            <a:r>
              <a:rPr lang="en-US" sz="2000" dirty="0" smtClean="0"/>
              <a:t>were </a:t>
            </a:r>
            <a:r>
              <a:rPr lang="en-US" sz="2000" dirty="0"/>
              <a:t>measured </a:t>
            </a:r>
            <a:endParaRPr lang="en-US" sz="2000" dirty="0" smtClean="0"/>
          </a:p>
          <a:p>
            <a:r>
              <a:rPr lang="en-US" sz="2000" dirty="0" smtClean="0"/>
              <a:t>Nanocrystals of cellulose  </a:t>
            </a:r>
            <a:r>
              <a:rPr lang="en-US" sz="2000" dirty="0"/>
              <a:t>(</a:t>
            </a:r>
            <a:r>
              <a:rPr lang="en-US" sz="2000" b="1" dirty="0"/>
              <a:t>CNC</a:t>
            </a:r>
            <a:r>
              <a:rPr lang="en-US" sz="2000" dirty="0"/>
              <a:t>s) </a:t>
            </a:r>
            <a:r>
              <a:rPr lang="en-US" sz="2000" dirty="0" smtClean="0"/>
              <a:t>were added in </a:t>
            </a:r>
            <a:r>
              <a:rPr lang="en-US" sz="2000" b="1" dirty="0" smtClean="0"/>
              <a:t>1 wt/wt %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n </a:t>
            </a:r>
            <a:r>
              <a:rPr lang="en-US" sz="2000" dirty="0"/>
              <a:t>additional </a:t>
            </a:r>
            <a:r>
              <a:rPr lang="en-US" sz="2000" b="1" dirty="0" smtClean="0"/>
              <a:t>PHB</a:t>
            </a:r>
            <a:r>
              <a:rPr lang="en-US" sz="2000" dirty="0"/>
              <a:t> </a:t>
            </a:r>
            <a:r>
              <a:rPr lang="en-US" sz="2000" dirty="0" smtClean="0"/>
              <a:t>layer was </a:t>
            </a:r>
            <a:r>
              <a:rPr lang="en-US" sz="2000" dirty="0"/>
              <a:t>coated on the top.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About 24 different samples were produced during the STSM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plan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8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Impressions of the sample preparation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9" y="2417506"/>
            <a:ext cx="1557322" cy="27540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00" y="2417506"/>
            <a:ext cx="1557322" cy="275400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05" y="2417506"/>
            <a:ext cx="1557322" cy="275400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72" y="2388845"/>
            <a:ext cx="1557322" cy="2754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18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80855"/>
                  </p:ext>
                </p:extLst>
              </p:nvPr>
            </p:nvGraphicFramePr>
            <p:xfrm>
              <a:off x="4566492" y="2960105"/>
              <a:ext cx="4120308" cy="22336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0154"/>
                    <a:gridCol w="2060154"/>
                  </a:tblGrid>
                  <a:tr h="31047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Parameters LE-10</a:t>
                          </a:r>
                          <a:r>
                            <a:rPr lang="en-GB" sz="2000" b="1" kern="1200" baseline="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PVOH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9331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800" b="0" i="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V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[ml/h]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syringe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[mm]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          [kV]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rpm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collector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286592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</a:t>
                          </a:r>
                          <a:r>
                            <a:rPr lang="de-DE" baseline="-25000" dirty="0" smtClean="0"/>
                            <a:t>c</a:t>
                          </a:r>
                          <a:r>
                            <a:rPr lang="de-DE" dirty="0" smtClean="0"/>
                            <a:t>          [mm]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80855"/>
                  </p:ext>
                </p:extLst>
              </p:nvPr>
            </p:nvGraphicFramePr>
            <p:xfrm>
              <a:off x="4566492" y="2960105"/>
              <a:ext cx="4120308" cy="22336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0154"/>
                    <a:gridCol w="2060154"/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Parameters LE-10</a:t>
                          </a:r>
                          <a:r>
                            <a:rPr lang="en-GB" sz="2000" b="1" kern="1200" baseline="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PVOH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43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14754" r="-100000" b="-4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syringe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[mm]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          [kV]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rpm</a:t>
                          </a:r>
                          <a:r>
                            <a:rPr lang="en-GB" sz="180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collector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</a:t>
                          </a:r>
                          <a:r>
                            <a:rPr lang="de-DE" baseline="-25000" dirty="0" smtClean="0"/>
                            <a:t>c</a:t>
                          </a:r>
                          <a:r>
                            <a:rPr lang="de-DE" dirty="0" smtClean="0"/>
                            <a:t>          [mm]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Adjustment of parameters 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The selected conditions generated a homogeneous </a:t>
            </a:r>
            <a:r>
              <a:rPr lang="en-GB" sz="2000" dirty="0"/>
              <a:t>electrospun PVOH film</a:t>
            </a:r>
            <a:endParaRPr lang="en-US" sz="2000" dirty="0"/>
          </a:p>
        </p:txBody>
      </p:sp>
      <p:pic>
        <p:nvPicPr>
          <p:cNvPr id="7" name="Grafi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60105"/>
            <a:ext cx="3784294" cy="223361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629399" y="3371850"/>
            <a:ext cx="2057402" cy="182186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</a:rPr>
              <a:t>Results will be published in scientific papers (first quarter 2017)  before being accessible to the public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19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Adjustment of parameters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000" dirty="0" smtClean="0"/>
              <a:t>Post-</a:t>
            </a:r>
            <a:r>
              <a:rPr lang="es-ES_tradnl" sz="2000" dirty="0" err="1" smtClean="0"/>
              <a:t>processing</a:t>
            </a:r>
            <a:r>
              <a:rPr lang="es-ES_tradnl" sz="2000" dirty="0" smtClean="0"/>
              <a:t> of </a:t>
            </a:r>
            <a:r>
              <a:rPr lang="es-ES_tradnl" sz="2000" dirty="0"/>
              <a:t>the electrospun films </a:t>
            </a:r>
            <a:r>
              <a:rPr lang="es-ES_tradnl" sz="2000" dirty="0" err="1" smtClean="0"/>
              <a:t>were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carried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out</a:t>
            </a:r>
            <a:r>
              <a:rPr lang="es-ES_tradnl" sz="2000" dirty="0" smtClean="0"/>
              <a:t> </a:t>
            </a:r>
            <a:r>
              <a:rPr lang="es-ES_tradnl" sz="2000" dirty="0"/>
              <a:t>to </a:t>
            </a:r>
            <a:r>
              <a:rPr lang="es-ES_tradnl" sz="2000" dirty="0" err="1" smtClean="0"/>
              <a:t>improve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fiber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cohesion</a:t>
            </a:r>
            <a:endParaRPr lang="es-ES_tradnl" sz="2000" dirty="0" smtClean="0"/>
          </a:p>
          <a:p>
            <a:pPr marL="0" indent="0">
              <a:buNone/>
            </a:pPr>
            <a:r>
              <a:rPr lang="es-ES_tradnl" sz="2000" u="sng" dirty="0" smtClean="0"/>
              <a:t>Advantages:</a:t>
            </a:r>
          </a:p>
          <a:p>
            <a:r>
              <a:rPr lang="es-ES_tradnl" sz="2000" dirty="0" err="1" smtClean="0"/>
              <a:t>Enhance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adhesion</a:t>
            </a:r>
            <a:endParaRPr lang="es-ES_tradnl" sz="2000" dirty="0" smtClean="0"/>
          </a:p>
          <a:p>
            <a:pPr lvl="0"/>
            <a:r>
              <a:rPr lang="es-ES_tradnl" sz="2000" dirty="0" smtClean="0"/>
              <a:t>Improve </a:t>
            </a:r>
            <a:r>
              <a:rPr lang="es-ES_tradnl" sz="2000" dirty="0"/>
              <a:t>membrane compactness (eliminate 'fluffiness' or stray fibers) </a:t>
            </a:r>
            <a:endParaRPr lang="en-US" sz="2000" dirty="0"/>
          </a:p>
          <a:p>
            <a:pPr lvl="0"/>
            <a:r>
              <a:rPr lang="es-ES_tradnl" sz="2000" dirty="0" err="1"/>
              <a:t>Improve</a:t>
            </a:r>
            <a:r>
              <a:rPr lang="es-ES_tradnl" sz="2000" dirty="0"/>
              <a:t> </a:t>
            </a:r>
            <a:r>
              <a:rPr lang="es-ES_tradnl" sz="2000" dirty="0" err="1" smtClean="0"/>
              <a:t>mechanical</a:t>
            </a:r>
            <a:r>
              <a:rPr lang="es-ES_tradnl" sz="2000" dirty="0" smtClean="0"/>
              <a:t> and </a:t>
            </a:r>
            <a:r>
              <a:rPr lang="es-ES_tradnl" sz="2000" dirty="0" err="1" smtClean="0"/>
              <a:t>barrier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properties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Rechteck 4"/>
          <p:cNvSpPr/>
          <p:nvPr/>
        </p:nvSpPr>
        <p:spPr>
          <a:xfrm>
            <a:off x="324657" y="4019550"/>
            <a:ext cx="8439150" cy="196512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324657" y="4664512"/>
            <a:ext cx="843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will be published in scientific papers (first quarter 2017)  before being accessible </a:t>
            </a:r>
            <a:r>
              <a:rPr lang="en-US" b="1" dirty="0"/>
              <a:t>to the public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4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 analysis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000" dirty="0"/>
              <a:t>SEM </a:t>
            </a:r>
            <a:r>
              <a:rPr lang="es-ES_tradnl" sz="2000" dirty="0" smtClean="0"/>
              <a:t>was </a:t>
            </a:r>
            <a:r>
              <a:rPr lang="es-ES_tradnl" sz="2000" dirty="0"/>
              <a:t>used to analyse the structure and the morphology of the </a:t>
            </a:r>
            <a:r>
              <a:rPr lang="es-ES_tradnl" sz="2000" dirty="0" smtClean="0"/>
              <a:t>electrospun </a:t>
            </a:r>
            <a:r>
              <a:rPr lang="es-ES_tradnl" sz="2000" dirty="0"/>
              <a:t>PVOH </a:t>
            </a:r>
            <a:r>
              <a:rPr lang="es-ES_tradnl" sz="2000" dirty="0" smtClean="0"/>
              <a:t>fibers</a:t>
            </a:r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Grafi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9" y="2524833"/>
            <a:ext cx="3975238" cy="359031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448037" y="2438668"/>
            <a:ext cx="39908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SEM </a:t>
            </a:r>
            <a:r>
              <a:rPr lang="en-US" sz="2000" dirty="0"/>
              <a:t>images of PVOH 28 electrospun fibers with a magnification between 2k and </a:t>
            </a:r>
            <a:r>
              <a:rPr lang="en-US" sz="2000" dirty="0" smtClean="0"/>
              <a:t>30k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nanofiber diameter </a:t>
            </a:r>
            <a:r>
              <a:rPr lang="en-US" sz="2000" dirty="0" smtClean="0"/>
              <a:t>ranged </a:t>
            </a:r>
            <a:r>
              <a:rPr lang="en-US" sz="2000" dirty="0"/>
              <a:t>between 145 -190 nm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2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16.3|4.6|3.3|3.1|1.4|4.8|0.8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6|10.5|6.6|6.6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1.2|16.5|1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2|0.6|0.4|5.6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.8|6.8|6.8|7.5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6|7.4|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5|2.3|3.8|1|3.7|7|5.4|3.5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|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8.2|8.8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"/>
</p:tagLst>
</file>

<file path=ppt/theme/theme1.xml><?xml version="1.0" encoding="utf-8"?>
<a:theme xmlns:a="http://schemas.openxmlformats.org/drawingml/2006/main" name="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Presentation_template(5)</Template>
  <TotalTime>1</TotalTime>
  <Words>860</Words>
  <Application>Microsoft Macintosh PowerPoint</Application>
  <PresentationFormat>On-screen Show (4:3)</PresentationFormat>
  <Paragraphs>164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Corbel</vt:lpstr>
      <vt:lpstr>Wingdings</vt:lpstr>
      <vt:lpstr>Presentation_template</vt:lpstr>
      <vt:lpstr>Potential application of electro-hydrodynamic processing in paper and board-  Use of cellulosic nanofibers for high performance papermaking products </vt:lpstr>
      <vt:lpstr>The Institutions</vt:lpstr>
      <vt:lpstr>Introduction</vt:lpstr>
      <vt:lpstr>E - Spinning technique</vt:lpstr>
      <vt:lpstr>Work plan</vt:lpstr>
      <vt:lpstr>Impressions of the sample preparation</vt:lpstr>
      <vt:lpstr>Adjustment of parameters I</vt:lpstr>
      <vt:lpstr>Adjustment of parameters II</vt:lpstr>
      <vt:lpstr>SEM analysis </vt:lpstr>
      <vt:lpstr>PVOH - CNC solution on paper</vt:lpstr>
      <vt:lpstr>PVOH - CNC - PHB on paper</vt:lpstr>
      <vt:lpstr> Characterization at PTS </vt:lpstr>
      <vt:lpstr> On-Going Work at CSIC</vt:lpstr>
      <vt:lpstr>Conclusions and further work</vt:lpstr>
      <vt:lpstr>Thank you FOR YOUR ATTENTION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Printed electronics trends and challenges</dc:title>
  <dc:creator>Microsoft Office User</dc:creator>
  <cp:lastModifiedBy>Microsoft Office User</cp:lastModifiedBy>
  <cp:revision>123</cp:revision>
  <cp:lastPrinted>2016-11-18T12:10:06Z</cp:lastPrinted>
  <dcterms:created xsi:type="dcterms:W3CDTF">2016-02-14T13:22:14Z</dcterms:created>
  <dcterms:modified xsi:type="dcterms:W3CDTF">2017-01-31T08:14:18Z</dcterms:modified>
</cp:coreProperties>
</file>